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3" r:id="rId8"/>
    <p:sldId id="264" r:id="rId9"/>
    <p:sldId id="265" r:id="rId10"/>
    <p:sldId id="262" r:id="rId11"/>
    <p:sldId id="267" r:id="rId12"/>
    <p:sldId id="268" r:id="rId13"/>
    <p:sldId id="266"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7" autoAdjust="0"/>
    <p:restoredTop sz="94640"/>
  </p:normalViewPr>
  <p:slideViewPr>
    <p:cSldViewPr snapToGrid="0">
      <p:cViewPr varScale="1">
        <p:scale>
          <a:sx n="111" d="100"/>
          <a:sy n="111" d="100"/>
        </p:scale>
        <p:origin x="65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3F83E9-9A4D-D84E-9AB0-3B1CB3CDB6DE}" type="datetimeFigureOut">
              <a:rPr kumimoji="1" lang="ja-JP" altLang="en-US" smtClean="0"/>
              <a:t>2024/10/13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BE2A1-AE9C-8141-8971-1D848F98BE86}" type="slidenum">
              <a:rPr kumimoji="1" lang="ja-JP" altLang="en-US" smtClean="0"/>
              <a:t>‹#›</a:t>
            </a:fld>
            <a:endParaRPr kumimoji="1" lang="ja-JP" altLang="en-US"/>
          </a:p>
        </p:txBody>
      </p:sp>
    </p:spTree>
    <p:extLst>
      <p:ext uri="{BB962C8B-B14F-4D97-AF65-F5344CB8AC3E}">
        <p14:creationId xmlns:p14="http://schemas.microsoft.com/office/powerpoint/2010/main" val="678637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F1BE2A1-AE9C-8141-8971-1D848F98BE86}" type="slidenum">
              <a:rPr kumimoji="1" lang="ja-JP" altLang="en-US" smtClean="0"/>
              <a:t>11</a:t>
            </a:fld>
            <a:endParaRPr kumimoji="1" lang="ja-JP" altLang="en-US"/>
          </a:p>
        </p:txBody>
      </p:sp>
    </p:spTree>
    <p:extLst>
      <p:ext uri="{BB962C8B-B14F-4D97-AF65-F5344CB8AC3E}">
        <p14:creationId xmlns:p14="http://schemas.microsoft.com/office/powerpoint/2010/main" val="414113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F1BE2A1-AE9C-8141-8971-1D848F98BE86}" type="slidenum">
              <a:rPr kumimoji="1" lang="ja-JP" altLang="en-US" smtClean="0"/>
              <a:t>12</a:t>
            </a:fld>
            <a:endParaRPr kumimoji="1" lang="ja-JP" altLang="en-US"/>
          </a:p>
        </p:txBody>
      </p:sp>
    </p:spTree>
    <p:extLst>
      <p:ext uri="{BB962C8B-B14F-4D97-AF65-F5344CB8AC3E}">
        <p14:creationId xmlns:p14="http://schemas.microsoft.com/office/powerpoint/2010/main" val="2487772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07B86C-B8E1-FAA8-B440-EAC627CABEB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7091CC9-C54C-0090-B903-408451BF4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DFE6CE-2377-5743-13CE-D61C7D6DC50E}"/>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DAA527AF-57F5-19C1-8397-A422CE4D67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61DE5E-3D2C-0F01-F69B-F99D5178DD70}"/>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332671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481E82-11F8-3B6A-783E-1A48AE66435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F2D45B-17D9-72CE-9613-7E73B93BA46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5E35AD-D9EF-3E32-134D-DB4B64C66276}"/>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E0AB8461-72C2-7CAE-7989-8A07306893C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7BB6DF-D878-5ABA-7707-A1F2A8BD29FE}"/>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17546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B3E67FD-8E07-3ABD-E62B-6B0DB42A8D4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E4C6DD-6DA9-116D-5B78-880B3F07371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C56845-A1F2-7D1F-24D1-AC60B0EF6371}"/>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C75E5FA4-CE98-CDE1-19D5-6BF0CFC8F2B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002770-33A7-6867-0A55-AF435D92FDCB}"/>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11298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F36C73-A0B5-C168-057D-76A8A74F9415}"/>
              </a:ext>
            </a:extLst>
          </p:cNvPr>
          <p:cNvSpPr>
            <a:spLocks noGrp="1"/>
          </p:cNvSpPr>
          <p:nvPr>
            <p:ph type="title" hasCustomPrompt="1"/>
          </p:nvPr>
        </p:nvSpPr>
        <p:spPr/>
        <p:txBody>
          <a:bodyPr>
            <a:normAutofit/>
          </a:bodyPr>
          <a:lstStyle>
            <a:lvl1pPr>
              <a:defRPr sz="3200">
                <a:latin typeface="Times New Roman" panose="02020603050405020304" pitchFamily="18" charset="0"/>
                <a:cs typeface="Times New Roman" panose="02020603050405020304" pitchFamily="18" charset="0"/>
              </a:defRPr>
            </a:lvl1pPr>
          </a:lstStyle>
          <a:p>
            <a:r>
              <a:rPr kumimoji="1" lang="en-US" altLang="ja-JP" dirty="0"/>
              <a:t>a</a:t>
            </a:r>
            <a:endParaRPr kumimoji="1" lang="ja-JP" altLang="en-US" dirty="0"/>
          </a:p>
        </p:txBody>
      </p:sp>
      <p:sp>
        <p:nvSpPr>
          <p:cNvPr id="3" name="コンテンツ プレースホルダー 2">
            <a:extLst>
              <a:ext uri="{FF2B5EF4-FFF2-40B4-BE49-F238E27FC236}">
                <a16:creationId xmlns:a16="http://schemas.microsoft.com/office/drawing/2014/main" id="{E8E33E3A-0913-A848-2039-7EECC3EE8019}"/>
              </a:ext>
            </a:extLst>
          </p:cNvPr>
          <p:cNvSpPr>
            <a:spLocks noGrp="1"/>
          </p:cNvSpPr>
          <p:nvPr>
            <p:ph idx="1" hasCustomPrompt="1"/>
          </p:nvPr>
        </p:nvSpPr>
        <p:spPr/>
        <p:txBody>
          <a:bodyPr/>
          <a:lstStyle>
            <a:lvl1pPr>
              <a:defRPr sz="2800">
                <a:latin typeface="Times New Roman" panose="02020603050405020304" pitchFamily="18" charset="0"/>
                <a:cs typeface="Times New Roman" panose="02020603050405020304" pitchFamily="18" charset="0"/>
              </a:defRPr>
            </a:lvl1pPr>
          </a:lstStyle>
          <a:p>
            <a:pPr lvl="0"/>
            <a:r>
              <a:rPr kumimoji="1" lang="en-US" altLang="ja-JP" dirty="0"/>
              <a:t>a</a:t>
            </a:r>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22D87D34-38CD-1BE8-BE49-9F645679B4DD}"/>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A736AFAF-0278-DD3E-3AC3-92E9B8AF75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158B37-A73B-A36F-4950-79C0B1027A3D}"/>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8201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BA6183-C730-80AE-D015-0991F1D483F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A62F57-B6E2-DCED-5402-654530DC2A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2FCCFE3-C269-A06D-B6AF-50D8D11A5771}"/>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54C30D20-AC50-E53F-8DFE-CA4E3A3229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F20A3B-EEC9-F673-12E5-5FBAAD1057A7}"/>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2405122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7E7956-5AA0-A4FD-8219-A131E7A499F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BD54BA-90FD-B450-F5BC-597601BBE32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B0769FB-AB3C-0294-0224-8E8F3CE5B7E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5158100-712B-9ED4-EC48-E7CC4E6570E7}"/>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6" name="フッター プレースホルダー 5">
            <a:extLst>
              <a:ext uri="{FF2B5EF4-FFF2-40B4-BE49-F238E27FC236}">
                <a16:creationId xmlns:a16="http://schemas.microsoft.com/office/drawing/2014/main" id="{9A1D1644-86D0-8B4C-B7F6-9418F58BA3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56CEAF-1590-0DD5-A193-FBA3B4623139}"/>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50490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85C34-906D-408B-A55C-1E94A1486D2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5C0E3B-1967-60AF-EA8F-A9C4233826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41477BC-D478-7763-0769-FE1CDAFEC23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D85F56A-0F30-C7FE-4BDF-55F4610975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97683AD-3B7D-8233-5CDC-3471A1E7CBD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15451CC-7FAD-98CB-096C-74A0D62D56E6}"/>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8" name="フッター プレースホルダー 7">
            <a:extLst>
              <a:ext uri="{FF2B5EF4-FFF2-40B4-BE49-F238E27FC236}">
                <a16:creationId xmlns:a16="http://schemas.microsoft.com/office/drawing/2014/main" id="{FC415031-DEBD-B9B6-DA9B-8B6FBB94578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FB0BDB9-4342-01F2-C9AA-E99C91205D33}"/>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76185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299D5C-1A86-AA9D-A6F1-80E3B758114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C95AE27-24AE-1EB1-A677-0E14A5EEBBDB}"/>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4" name="フッター プレースホルダー 3">
            <a:extLst>
              <a:ext uri="{FF2B5EF4-FFF2-40B4-BE49-F238E27FC236}">
                <a16:creationId xmlns:a16="http://schemas.microsoft.com/office/drawing/2014/main" id="{BDC91412-8C9B-6EE8-DAB9-F52D8E8222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49128C6-884F-6B0C-D56B-D5D2065BDE8A}"/>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428355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94F1E34-BA4D-A536-D60D-CCEC4EF2D232}"/>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3" name="フッター プレースホルダー 2">
            <a:extLst>
              <a:ext uri="{FF2B5EF4-FFF2-40B4-BE49-F238E27FC236}">
                <a16:creationId xmlns:a16="http://schemas.microsoft.com/office/drawing/2014/main" id="{4B6B3DE7-90B3-3E52-4E9F-4353A50676E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6EAE492-BBD8-3B54-0A8C-113753D32A96}"/>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2341279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E21C2D-493A-5C8E-28E5-8A2A5579E2D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90E0BB9-72E0-E146-5215-AFD42E67D9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DCA6C4-DBFB-EFBE-C8C0-FA6FBD953B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CA1CD3-D60D-00D4-0BA6-5505E757BB8B}"/>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6" name="フッター プレースホルダー 5">
            <a:extLst>
              <a:ext uri="{FF2B5EF4-FFF2-40B4-BE49-F238E27FC236}">
                <a16:creationId xmlns:a16="http://schemas.microsoft.com/office/drawing/2014/main" id="{DFD6A564-892F-8811-358A-D4D6C1AB9E4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129808E-C2A5-FC3B-FF41-EB42567797ED}"/>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414267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B66EA1-8052-E78C-DD4F-BE14276816C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5A89A4-3FD0-EA2E-570D-F7FC6D5455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141BDD7-EDB9-5579-8658-55F6E72B1B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46F7257-E8C0-37A3-36E5-28ACA5E1BD1A}"/>
              </a:ext>
            </a:extLst>
          </p:cNvPr>
          <p:cNvSpPr>
            <a:spLocks noGrp="1"/>
          </p:cNvSpPr>
          <p:nvPr>
            <p:ph type="dt" sz="half" idx="10"/>
          </p:nvPr>
        </p:nvSpPr>
        <p:spPr/>
        <p:txBody>
          <a:bodyPr/>
          <a:lstStyle/>
          <a:p>
            <a:fld id="{CD81BCA6-D837-40A1-AB75-091BBC99EA20}" type="datetimeFigureOut">
              <a:rPr kumimoji="1" lang="ja-JP" altLang="en-US" smtClean="0"/>
              <a:t>2024/10/13</a:t>
            </a:fld>
            <a:endParaRPr kumimoji="1" lang="ja-JP" altLang="en-US"/>
          </a:p>
        </p:txBody>
      </p:sp>
      <p:sp>
        <p:nvSpPr>
          <p:cNvPr id="6" name="フッター プレースホルダー 5">
            <a:extLst>
              <a:ext uri="{FF2B5EF4-FFF2-40B4-BE49-F238E27FC236}">
                <a16:creationId xmlns:a16="http://schemas.microsoft.com/office/drawing/2014/main" id="{54190115-E855-EF63-318D-374C687C005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5C05D6-CEEA-001F-0621-C341DE18F494}"/>
              </a:ext>
            </a:extLst>
          </p:cNvPr>
          <p:cNvSpPr>
            <a:spLocks noGrp="1"/>
          </p:cNvSpPr>
          <p:nvPr>
            <p:ph type="sldNum" sz="quarter" idx="12"/>
          </p:nvPr>
        </p:nvSpPr>
        <p:spPr/>
        <p:txBody>
          <a:body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4084182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CA05B03-C7B4-816E-281C-3B0783A530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23EF39-3DB7-C99F-8CC6-74BC6C75CD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29FFAC-F701-4DD2-D9E0-F04FE1E4C3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D81BCA6-D837-40A1-AB75-091BBC99EA20}"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AE24F95A-FFE7-E601-AF4E-35624C8156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BD2751B-E008-721B-BB05-BAFFF5BB2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2F81D64-7450-41BB-A077-F11F8893C076}" type="slidenum">
              <a:rPr kumimoji="1" lang="ja-JP" altLang="en-US" smtClean="0"/>
              <a:t>‹#›</a:t>
            </a:fld>
            <a:endParaRPr kumimoji="1" lang="ja-JP" altLang="en-US"/>
          </a:p>
        </p:txBody>
      </p:sp>
    </p:spTree>
    <p:extLst>
      <p:ext uri="{BB962C8B-B14F-4D97-AF65-F5344CB8AC3E}">
        <p14:creationId xmlns:p14="http://schemas.microsoft.com/office/powerpoint/2010/main" val="1275175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AE581-1034-D172-7816-943D7E9355AE}"/>
              </a:ext>
            </a:extLst>
          </p:cNvPr>
          <p:cNvSpPr>
            <a:spLocks noGrp="1"/>
          </p:cNvSpPr>
          <p:nvPr>
            <p:ph type="ctrTitle"/>
          </p:nvPr>
        </p:nvSpPr>
        <p:spPr/>
        <p:txBody>
          <a:bodyPr>
            <a:normAutofit/>
          </a:bodyPr>
          <a:lstStyle/>
          <a:p>
            <a:r>
              <a:rPr kumimoji="1" lang="en-US" altLang="ja-JP" sz="3600" dirty="0"/>
              <a:t>Comments on “Impacts of Bank Mergers on Zombie Firms: Evidence from Japan” by Nguyen Thuy Linh</a:t>
            </a:r>
            <a:endParaRPr kumimoji="1" lang="ja-JP" altLang="en-US" sz="3600" dirty="0"/>
          </a:p>
        </p:txBody>
      </p:sp>
      <p:sp>
        <p:nvSpPr>
          <p:cNvPr id="3" name="字幕 2">
            <a:extLst>
              <a:ext uri="{FF2B5EF4-FFF2-40B4-BE49-F238E27FC236}">
                <a16:creationId xmlns:a16="http://schemas.microsoft.com/office/drawing/2014/main" id="{362E57FA-3D35-FE01-E423-96FD403AFCE5}"/>
              </a:ext>
            </a:extLst>
          </p:cNvPr>
          <p:cNvSpPr>
            <a:spLocks noGrp="1"/>
          </p:cNvSpPr>
          <p:nvPr>
            <p:ph type="subTitle" idx="1"/>
          </p:nvPr>
        </p:nvSpPr>
        <p:spPr/>
        <p:txBody>
          <a:bodyPr>
            <a:normAutofit lnSpcReduction="10000"/>
          </a:bodyPr>
          <a:lstStyle/>
          <a:p>
            <a:r>
              <a:rPr kumimoji="1" lang="en-US" altLang="ja-JP" dirty="0"/>
              <a:t>Kaoru Hosono</a:t>
            </a:r>
          </a:p>
          <a:p>
            <a:r>
              <a:rPr lang="en-US" altLang="ja-JP" dirty="0" err="1"/>
              <a:t>Gakushuin</a:t>
            </a:r>
            <a:r>
              <a:rPr lang="en-US" altLang="ja-JP" dirty="0"/>
              <a:t> University</a:t>
            </a:r>
          </a:p>
          <a:p>
            <a:r>
              <a:rPr lang="en-US" altLang="ja-JP" dirty="0"/>
              <a:t>@JSME 2024 Fall Meeting</a:t>
            </a:r>
          </a:p>
          <a:p>
            <a:r>
              <a:rPr kumimoji="1" lang="en-US" altLang="ja-JP" dirty="0"/>
              <a:t>October 14, 2024</a:t>
            </a:r>
            <a:endParaRPr kumimoji="1" lang="ja-JP" altLang="en-US" dirty="0"/>
          </a:p>
        </p:txBody>
      </p:sp>
    </p:spTree>
    <p:extLst>
      <p:ext uri="{BB962C8B-B14F-4D97-AF65-F5344CB8AC3E}">
        <p14:creationId xmlns:p14="http://schemas.microsoft.com/office/powerpoint/2010/main" val="325420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938AD-3752-BBF7-80F2-4F9EA527EB7D}"/>
              </a:ext>
            </a:extLst>
          </p:cNvPr>
          <p:cNvSpPr>
            <a:spLocks noGrp="1"/>
          </p:cNvSpPr>
          <p:nvPr>
            <p:ph type="title"/>
          </p:nvPr>
        </p:nvSpPr>
        <p:spPr/>
        <p:txBody>
          <a:bodyPr/>
          <a:lstStyle/>
          <a:p>
            <a:r>
              <a:rPr kumimoji="1" lang="en-US" altLang="ja-JP" dirty="0"/>
              <a:t>Comment 4. Terminology</a:t>
            </a:r>
            <a:endParaRPr kumimoji="1" lang="ja-JP" altLang="en-US" dirty="0"/>
          </a:p>
        </p:txBody>
      </p:sp>
      <p:sp>
        <p:nvSpPr>
          <p:cNvPr id="3" name="コンテンツ プレースホルダー 2">
            <a:extLst>
              <a:ext uri="{FF2B5EF4-FFF2-40B4-BE49-F238E27FC236}">
                <a16:creationId xmlns:a16="http://schemas.microsoft.com/office/drawing/2014/main" id="{18A97981-9F8C-AA11-AD56-BCA7044D747E}"/>
              </a:ext>
            </a:extLst>
          </p:cNvPr>
          <p:cNvSpPr>
            <a:spLocks noGrp="1"/>
          </p:cNvSpPr>
          <p:nvPr>
            <p:ph idx="1"/>
          </p:nvPr>
        </p:nvSpPr>
        <p:spPr/>
        <p:txBody>
          <a:bodyPr/>
          <a:lstStyle/>
          <a:p>
            <a:r>
              <a:rPr kumimoji="1" lang="en-US" altLang="ja-JP" dirty="0"/>
              <a:t>Define and consistently use specific words. For example, </a:t>
            </a:r>
            <a:endParaRPr lang="en-US" altLang="ja-JP" dirty="0"/>
          </a:p>
          <a:p>
            <a:pPr marL="514350" indent="-514350">
              <a:buFont typeface="+mj-lt"/>
              <a:buAutoNum type="arabicPeriod"/>
            </a:pPr>
            <a:r>
              <a:rPr kumimoji="1" lang="en-US" altLang="ja-JP" dirty="0"/>
              <a:t>SMEs (private firms with less than 300 employees) vs public firms; Are</a:t>
            </a:r>
            <a:r>
              <a:rPr lang="en-US" altLang="ja-JP" dirty="0"/>
              <a:t> “private firms” the same as SMEs? </a:t>
            </a:r>
            <a:r>
              <a:rPr kumimoji="1" lang="en-US" altLang="ja-JP" dirty="0"/>
              <a:t>How about unlisted firms with more than 300 </a:t>
            </a:r>
            <a:r>
              <a:rPr kumimoji="1" lang="en-US" altLang="ja-JP" dirty="0" err="1"/>
              <a:t>empolyees</a:t>
            </a:r>
            <a:r>
              <a:rPr kumimoji="1" lang="en-US" altLang="ja-JP" dirty="0"/>
              <a:t>? </a:t>
            </a:r>
          </a:p>
          <a:p>
            <a:pPr marL="514350" indent="-514350">
              <a:buFont typeface="+mj-lt"/>
              <a:buAutoNum type="arabicPeriod"/>
            </a:pPr>
            <a:r>
              <a:rPr kumimoji="1" lang="en-US" altLang="ja-JP" dirty="0"/>
              <a:t>Merging banks </a:t>
            </a:r>
            <a:r>
              <a:rPr lang="en-US" altLang="ja-JP" dirty="0"/>
              <a:t>vs merged banks. Different from acquirers vs targets?</a:t>
            </a:r>
          </a:p>
          <a:p>
            <a:pPr marL="0" indent="0">
              <a:buNone/>
            </a:pPr>
            <a:endParaRPr lang="en-US" altLang="ja-JP" dirty="0"/>
          </a:p>
          <a:p>
            <a:endParaRPr kumimoji="1" lang="en-US" altLang="ja-JP" dirty="0"/>
          </a:p>
        </p:txBody>
      </p:sp>
    </p:spTree>
    <p:extLst>
      <p:ext uri="{BB962C8B-B14F-4D97-AF65-F5344CB8AC3E}">
        <p14:creationId xmlns:p14="http://schemas.microsoft.com/office/powerpoint/2010/main" val="428371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271BC3-0E3E-96D5-2B98-FFE8FB59885D}"/>
              </a:ext>
            </a:extLst>
          </p:cNvPr>
          <p:cNvSpPr>
            <a:spLocks noGrp="1"/>
          </p:cNvSpPr>
          <p:nvPr>
            <p:ph type="title"/>
          </p:nvPr>
        </p:nvSpPr>
        <p:spPr/>
        <p:txBody>
          <a:bodyPr/>
          <a:lstStyle/>
          <a:p>
            <a:r>
              <a:rPr kumimoji="1" lang="en-US" altLang="ja-JP" dirty="0"/>
              <a:t>Other comments</a:t>
            </a:r>
            <a:endParaRPr kumimoji="1" lang="ja-JP" altLang="en-US"/>
          </a:p>
        </p:txBody>
      </p:sp>
      <p:sp>
        <p:nvSpPr>
          <p:cNvPr id="3" name="コンテンツ プレースホルダー 2">
            <a:extLst>
              <a:ext uri="{FF2B5EF4-FFF2-40B4-BE49-F238E27FC236}">
                <a16:creationId xmlns:a16="http://schemas.microsoft.com/office/drawing/2014/main" id="{FE0CCEB0-3FF4-FF29-9BB2-9030BC17C48C}"/>
              </a:ext>
            </a:extLst>
          </p:cNvPr>
          <p:cNvSpPr>
            <a:spLocks noGrp="1"/>
          </p:cNvSpPr>
          <p:nvPr>
            <p:ph idx="1"/>
          </p:nvPr>
        </p:nvSpPr>
        <p:spPr/>
        <p:txBody>
          <a:bodyPr/>
          <a:lstStyle/>
          <a:p>
            <a:pPr marL="514350" indent="-514350">
              <a:buFont typeface="+mj-lt"/>
              <a:buAutoNum type="arabicPeriod"/>
            </a:pPr>
            <a:r>
              <a:rPr lang="en-US" altLang="ja-JP" dirty="0"/>
              <a:t>Relate the results more tightly with previous studies. For example, are the results for large mergers consistent with Uchino and </a:t>
            </a:r>
            <a:r>
              <a:rPr lang="en-US" altLang="ja-JP" dirty="0" err="1"/>
              <a:t>Uesugi</a:t>
            </a:r>
            <a:r>
              <a:rPr lang="en-US" altLang="ja-JP" dirty="0"/>
              <a:t> (2022)? </a:t>
            </a:r>
          </a:p>
          <a:p>
            <a:pPr marL="514350" indent="-514350">
              <a:buFont typeface="+mj-lt"/>
              <a:buAutoNum type="arabicPeriod"/>
            </a:pPr>
            <a:r>
              <a:rPr lang="en-US" altLang="ja-JP" dirty="0"/>
              <a:t>Relate the results more tightly with the hypotheses. Especially, since Hypothesis 3 contains two competing hypothesis, state which hypothesis is supported.</a:t>
            </a:r>
          </a:p>
          <a:p>
            <a:pPr marL="514350" indent="-514350">
              <a:buFont typeface="+mj-lt"/>
              <a:buAutoNum type="arabicPeriod"/>
            </a:pPr>
            <a:r>
              <a:rPr lang="en-US" altLang="ja-JP" dirty="0"/>
              <a:t>Estimation of the performance of zombies after bank mergers may suffer from a survival bias because some of the zombies whose relationships with banks were terminated may exit.</a:t>
            </a:r>
          </a:p>
          <a:p>
            <a:pPr marL="0" indent="0">
              <a:buNone/>
            </a:pPr>
            <a:endParaRPr kumimoji="1" lang="ja-JP" altLang="en-US"/>
          </a:p>
        </p:txBody>
      </p:sp>
    </p:spTree>
    <p:extLst>
      <p:ext uri="{BB962C8B-B14F-4D97-AF65-F5344CB8AC3E}">
        <p14:creationId xmlns:p14="http://schemas.microsoft.com/office/powerpoint/2010/main" val="2733369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2174C7-9387-C71E-E674-CAD6006AA80F}"/>
              </a:ext>
            </a:extLst>
          </p:cNvPr>
          <p:cNvSpPr>
            <a:spLocks noGrp="1"/>
          </p:cNvSpPr>
          <p:nvPr>
            <p:ph type="title"/>
          </p:nvPr>
        </p:nvSpPr>
        <p:spPr/>
        <p:txBody>
          <a:bodyPr/>
          <a:lstStyle/>
          <a:p>
            <a:r>
              <a:rPr kumimoji="1" lang="en-US" altLang="ja-JP" dirty="0"/>
              <a:t>Minor comments</a:t>
            </a:r>
            <a:endParaRPr kumimoji="1" lang="ja-JP" altLang="en-US"/>
          </a:p>
        </p:txBody>
      </p:sp>
      <p:sp>
        <p:nvSpPr>
          <p:cNvPr id="3" name="コンテンツ プレースホルダー 2">
            <a:extLst>
              <a:ext uri="{FF2B5EF4-FFF2-40B4-BE49-F238E27FC236}">
                <a16:creationId xmlns:a16="http://schemas.microsoft.com/office/drawing/2014/main" id="{95C440F6-574B-3DBF-6763-B8338D5AF3FF}"/>
              </a:ext>
            </a:extLst>
          </p:cNvPr>
          <p:cNvSpPr>
            <a:spLocks noGrp="1"/>
          </p:cNvSpPr>
          <p:nvPr>
            <p:ph idx="1"/>
          </p:nvPr>
        </p:nvSpPr>
        <p:spPr/>
        <p:txBody>
          <a:bodyPr/>
          <a:lstStyle/>
          <a:p>
            <a:pPr marL="514350" indent="-514350">
              <a:buFont typeface="+mj-lt"/>
              <a:buAutoNum type="arabicPeriod"/>
            </a:pPr>
            <a:r>
              <a:rPr kumimoji="1" lang="en-US" altLang="ja-JP" dirty="0"/>
              <a:t>Which piece of informatio</a:t>
            </a:r>
            <a:r>
              <a:rPr lang="en-US" altLang="ja-JP" dirty="0"/>
              <a:t>n of banks not</a:t>
            </a:r>
            <a:r>
              <a:rPr kumimoji="1" lang="en-US" altLang="ja-JP" dirty="0"/>
              <a:t> available afte</a:t>
            </a:r>
            <a:r>
              <a:rPr lang="en-US" altLang="ja-JP" dirty="0"/>
              <a:t>r 2015? </a:t>
            </a:r>
            <a:endParaRPr kumimoji="1" lang="en-US" altLang="ja-JP" dirty="0"/>
          </a:p>
          <a:p>
            <a:pPr marL="514350" indent="-514350">
              <a:buFont typeface="+mj-lt"/>
              <a:buAutoNum type="arabicPeriod"/>
            </a:pPr>
            <a:r>
              <a:rPr kumimoji="1" lang="en-US" altLang="ja-JP" dirty="0"/>
              <a:t>P. 36.  27.77 to 49.99 percentage points --&gt;basis points</a:t>
            </a:r>
            <a:endParaRPr lang="en" altLang="ja-JP" dirty="0"/>
          </a:p>
          <a:p>
            <a:endParaRPr kumimoji="1" lang="ja-JP" altLang="en-US"/>
          </a:p>
        </p:txBody>
      </p:sp>
    </p:spTree>
    <p:extLst>
      <p:ext uri="{BB962C8B-B14F-4D97-AF65-F5344CB8AC3E}">
        <p14:creationId xmlns:p14="http://schemas.microsoft.com/office/powerpoint/2010/main" val="1218701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7537FA-0365-4F72-2D64-2360041E4E34}"/>
              </a:ext>
            </a:extLst>
          </p:cNvPr>
          <p:cNvSpPr>
            <a:spLocks noGrp="1"/>
          </p:cNvSpPr>
          <p:nvPr>
            <p:ph type="title"/>
          </p:nvPr>
        </p:nvSpPr>
        <p:spPr/>
        <p:txBody>
          <a:bodyPr/>
          <a:lstStyle/>
          <a:p>
            <a:r>
              <a:rPr kumimoji="1" lang="en-US" altLang="ja-JP" dirty="0"/>
              <a:t>Summary of my comments</a:t>
            </a:r>
            <a:endParaRPr kumimoji="1" lang="ja-JP" altLang="en-US" dirty="0"/>
          </a:p>
        </p:txBody>
      </p:sp>
      <p:sp>
        <p:nvSpPr>
          <p:cNvPr id="3" name="コンテンツ プレースホルダー 2">
            <a:extLst>
              <a:ext uri="{FF2B5EF4-FFF2-40B4-BE49-F238E27FC236}">
                <a16:creationId xmlns:a16="http://schemas.microsoft.com/office/drawing/2014/main" id="{015EC187-BED9-2DA5-D0A8-2E7E62E50AE2}"/>
              </a:ext>
            </a:extLst>
          </p:cNvPr>
          <p:cNvSpPr>
            <a:spLocks noGrp="1"/>
          </p:cNvSpPr>
          <p:nvPr>
            <p:ph idx="1"/>
          </p:nvPr>
        </p:nvSpPr>
        <p:spPr/>
        <p:txBody>
          <a:bodyPr/>
          <a:lstStyle/>
          <a:p>
            <a:r>
              <a:rPr kumimoji="1" lang="en-US" altLang="ja-JP" dirty="0"/>
              <a:t>Rewrite introduction and hypotheses.</a:t>
            </a:r>
          </a:p>
          <a:p>
            <a:r>
              <a:rPr lang="en-US" altLang="ja-JP" dirty="0"/>
              <a:t>Do some additional analyses.</a:t>
            </a:r>
          </a:p>
          <a:p>
            <a:r>
              <a:rPr kumimoji="1" lang="en-US" altLang="ja-JP" dirty="0"/>
              <a:t>Good luck!</a:t>
            </a:r>
            <a:endParaRPr kumimoji="1" lang="ja-JP" altLang="en-US" dirty="0"/>
          </a:p>
        </p:txBody>
      </p:sp>
    </p:spTree>
    <p:extLst>
      <p:ext uri="{BB962C8B-B14F-4D97-AF65-F5344CB8AC3E}">
        <p14:creationId xmlns:p14="http://schemas.microsoft.com/office/powerpoint/2010/main" val="279430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F4798A-7294-647F-2D8D-B688CA9A4C0B}"/>
              </a:ext>
            </a:extLst>
          </p:cNvPr>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a:extLst>
              <a:ext uri="{FF2B5EF4-FFF2-40B4-BE49-F238E27FC236}">
                <a16:creationId xmlns:a16="http://schemas.microsoft.com/office/drawing/2014/main" id="{ED3D39C8-1245-5AF0-CB5A-21995486293D}"/>
              </a:ext>
            </a:extLst>
          </p:cNvPr>
          <p:cNvSpPr>
            <a:spLocks noGrp="1"/>
          </p:cNvSpPr>
          <p:nvPr>
            <p:ph idx="1"/>
          </p:nvPr>
        </p:nvSpPr>
        <p:spPr/>
        <p:txBody>
          <a:bodyPr>
            <a:normAutofit fontScale="85000" lnSpcReduction="20000"/>
          </a:bodyPr>
          <a:lstStyle/>
          <a:p>
            <a:r>
              <a:rPr kumimoji="1" lang="en-US" altLang="ja-JP" dirty="0"/>
              <a:t>The author examines the effects of the mergers </a:t>
            </a:r>
            <a:r>
              <a:rPr lang="en-US" altLang="ja-JP" dirty="0"/>
              <a:t>of firms’ main banks </a:t>
            </a:r>
            <a:r>
              <a:rPr kumimoji="1" lang="en-US" altLang="ja-JP" dirty="0"/>
              <a:t>on financing and bank relationships for SMEs and listed firms.</a:t>
            </a:r>
          </a:p>
          <a:p>
            <a:r>
              <a:rPr lang="en-US" altLang="ja-JP" dirty="0"/>
              <a:t>Using a TDB dataset and other data from Japan for 2005-2018, she finds:</a:t>
            </a:r>
          </a:p>
          <a:p>
            <a:pPr marL="514350" indent="-514350">
              <a:buFont typeface="+mj-lt"/>
              <a:buAutoNum type="arabicPeriod"/>
            </a:pPr>
            <a:r>
              <a:rPr lang="en-US" altLang="ja-JP" dirty="0"/>
              <a:t>Bank mergers resulted in lower interest rates and higher loan-to-asset ratios for SMEs.</a:t>
            </a:r>
          </a:p>
          <a:p>
            <a:pPr marL="514350" indent="-514350">
              <a:buFont typeface="+mj-lt"/>
              <a:buAutoNum type="arabicPeriod"/>
            </a:pPr>
            <a:r>
              <a:rPr lang="en-US" altLang="ja-JP" dirty="0"/>
              <a:t>SMEs’ loan terms and conditions became more stringent when the newly merged banks were large or financially healthy.</a:t>
            </a:r>
          </a:p>
          <a:p>
            <a:pPr marL="514350" indent="-514350">
              <a:buFont typeface="+mj-lt"/>
              <a:buAutoNum type="arabicPeriod"/>
            </a:pPr>
            <a:r>
              <a:rPr lang="en-US" altLang="ja-JP" dirty="0"/>
              <a:t>Mergers involving unhealthy banks resulted in continued relationships and increased lending to zombie SMEs.</a:t>
            </a:r>
          </a:p>
          <a:p>
            <a:pPr marL="514350" indent="-514350">
              <a:buFont typeface="+mj-lt"/>
              <a:buAutoNum type="arabicPeriod"/>
            </a:pPr>
            <a:r>
              <a:rPr lang="en-US" altLang="ja-JP" dirty="0"/>
              <a:t>The impact of bank mergers on borrowers’ loan terms and conditions is significantly stronger for SMEs than for listed firms.</a:t>
            </a:r>
          </a:p>
          <a:p>
            <a:pPr marL="514350" indent="-514350">
              <a:buFont typeface="+mj-lt"/>
              <a:buAutoNum type="arabicPeriod"/>
            </a:pPr>
            <a:r>
              <a:rPr lang="en-US" altLang="ja-JP" dirty="0"/>
              <a:t>The adverse impact of bank mergers on listed zombie firms appears in stricter borrowing terms but not in the termination of bank-firm relationships.</a:t>
            </a:r>
          </a:p>
          <a:p>
            <a:pPr marL="514350" indent="-514350">
              <a:buFont typeface="+mj-lt"/>
              <a:buAutoNum type="arabicPeriod"/>
            </a:pPr>
            <a:endParaRPr kumimoji="1" lang="en-US" altLang="ja-JP" dirty="0"/>
          </a:p>
          <a:p>
            <a:endParaRPr kumimoji="1" lang="ja-JP" altLang="en-US" dirty="0"/>
          </a:p>
        </p:txBody>
      </p:sp>
    </p:spTree>
    <p:extLst>
      <p:ext uri="{BB962C8B-B14F-4D97-AF65-F5344CB8AC3E}">
        <p14:creationId xmlns:p14="http://schemas.microsoft.com/office/powerpoint/2010/main" val="31750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17E4C9-047C-DA41-349B-125D2B6C54D7}"/>
              </a:ext>
            </a:extLst>
          </p:cNvPr>
          <p:cNvSpPr>
            <a:spLocks noGrp="1"/>
          </p:cNvSpPr>
          <p:nvPr>
            <p:ph type="title"/>
          </p:nvPr>
        </p:nvSpPr>
        <p:spPr/>
        <p:txBody>
          <a:bodyPr/>
          <a:lstStyle/>
          <a:p>
            <a:r>
              <a:rPr lang="en-US" altLang="ja-JP" dirty="0"/>
              <a:t>Overall assessment</a:t>
            </a:r>
            <a:endParaRPr kumimoji="1" lang="ja-JP" altLang="en-US" dirty="0"/>
          </a:p>
        </p:txBody>
      </p:sp>
      <p:sp>
        <p:nvSpPr>
          <p:cNvPr id="3" name="コンテンツ プレースホルダー 2">
            <a:extLst>
              <a:ext uri="{FF2B5EF4-FFF2-40B4-BE49-F238E27FC236}">
                <a16:creationId xmlns:a16="http://schemas.microsoft.com/office/drawing/2014/main" id="{E7D4DFEA-6A5B-A0EB-CC9C-B3213E9A09E6}"/>
              </a:ext>
            </a:extLst>
          </p:cNvPr>
          <p:cNvSpPr>
            <a:spLocks noGrp="1"/>
          </p:cNvSpPr>
          <p:nvPr>
            <p:ph idx="1"/>
          </p:nvPr>
        </p:nvSpPr>
        <p:spPr/>
        <p:txBody>
          <a:bodyPr/>
          <a:lstStyle/>
          <a:p>
            <a:r>
              <a:rPr kumimoji="1" lang="en-US" altLang="ja-JP" dirty="0"/>
              <a:t>A well-designed and deliberate empirical study.</a:t>
            </a:r>
            <a:endParaRPr lang="en-US" altLang="ja-JP" dirty="0"/>
          </a:p>
          <a:p>
            <a:r>
              <a:rPr kumimoji="1" lang="en-US" altLang="ja-JP" dirty="0"/>
              <a:t> The author can improve the organization of the paper, especially Introduction.</a:t>
            </a:r>
          </a:p>
          <a:p>
            <a:r>
              <a:rPr lang="en-US" altLang="ja-JP" dirty="0"/>
              <a:t>Some more analyses are desirable to check the robustness.</a:t>
            </a:r>
            <a:endParaRPr kumimoji="1" lang="en-US" altLang="ja-JP" dirty="0"/>
          </a:p>
          <a:p>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284352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1C2002-80F2-96FC-0637-6A13B0CE8844}"/>
              </a:ext>
            </a:extLst>
          </p:cNvPr>
          <p:cNvSpPr>
            <a:spLocks noGrp="1"/>
          </p:cNvSpPr>
          <p:nvPr>
            <p:ph type="title"/>
          </p:nvPr>
        </p:nvSpPr>
        <p:spPr/>
        <p:txBody>
          <a:bodyPr/>
          <a:lstStyle/>
          <a:p>
            <a:r>
              <a:rPr kumimoji="1" lang="en-US" altLang="ja-JP" dirty="0"/>
              <a:t>Comment 1. </a:t>
            </a:r>
            <a:r>
              <a:rPr lang="en-US" altLang="ja-JP" dirty="0"/>
              <a:t>Specify research questions and clarify contributions in Introduction.</a:t>
            </a:r>
            <a:endParaRPr kumimoji="1" lang="ja-JP" altLang="en-US" dirty="0"/>
          </a:p>
        </p:txBody>
      </p:sp>
      <p:sp>
        <p:nvSpPr>
          <p:cNvPr id="3" name="コンテンツ プレースホルダー 2">
            <a:extLst>
              <a:ext uri="{FF2B5EF4-FFF2-40B4-BE49-F238E27FC236}">
                <a16:creationId xmlns:a16="http://schemas.microsoft.com/office/drawing/2014/main" id="{D8F8B2CF-EDB0-0498-2694-5AE43562118D}"/>
              </a:ext>
            </a:extLst>
          </p:cNvPr>
          <p:cNvSpPr>
            <a:spLocks noGrp="1"/>
          </p:cNvSpPr>
          <p:nvPr>
            <p:ph idx="1"/>
          </p:nvPr>
        </p:nvSpPr>
        <p:spPr/>
        <p:txBody>
          <a:bodyPr>
            <a:normAutofit/>
          </a:bodyPr>
          <a:lstStyle/>
          <a:p>
            <a:r>
              <a:rPr kumimoji="1" lang="en-US" altLang="ja-JP" dirty="0"/>
              <a:t>In Introduction, “this study examines the impact of Japanese bank mergers on the financing activities and bank relationships of SMEs that used to transact with the merging banks,” while Title includes zombies. </a:t>
            </a:r>
          </a:p>
          <a:p>
            <a:r>
              <a:rPr lang="en-US" altLang="ja-JP" dirty="0"/>
              <a:t>The author examines how the impacts of bank mergers depend on</a:t>
            </a:r>
          </a:p>
          <a:p>
            <a:pPr marL="0" indent="0">
              <a:buNone/>
            </a:pPr>
            <a:r>
              <a:rPr kumimoji="1" lang="en-US" altLang="ja-JP" dirty="0"/>
              <a:t>1) banks’ size and financial health</a:t>
            </a:r>
          </a:p>
          <a:p>
            <a:pPr marL="0" indent="0">
              <a:buNone/>
            </a:pPr>
            <a:r>
              <a:rPr lang="en-US" altLang="ja-JP" dirty="0"/>
              <a:t>2) firms’ size (SMEs vs. listed firms) and financial health (zombies vs. non-zombies)</a:t>
            </a:r>
          </a:p>
        </p:txBody>
      </p:sp>
    </p:spTree>
    <p:extLst>
      <p:ext uri="{BB962C8B-B14F-4D97-AF65-F5344CB8AC3E}">
        <p14:creationId xmlns:p14="http://schemas.microsoft.com/office/powerpoint/2010/main" val="135960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57F968-56A4-08E4-2640-73E064AF1718}"/>
              </a:ext>
            </a:extLst>
          </p:cNvPr>
          <p:cNvSpPr>
            <a:spLocks noGrp="1"/>
          </p:cNvSpPr>
          <p:nvPr>
            <p:ph type="title"/>
          </p:nvPr>
        </p:nvSpPr>
        <p:spPr/>
        <p:txBody>
          <a:bodyPr/>
          <a:lstStyle/>
          <a:p>
            <a:r>
              <a:rPr kumimoji="1" lang="en-US" altLang="ja-JP" dirty="0"/>
              <a:t>Comment 1. </a:t>
            </a:r>
            <a:r>
              <a:rPr lang="en-US" altLang="ja-JP" dirty="0"/>
              <a:t>Specify research questions and clarify contributions in Introduction.</a:t>
            </a:r>
            <a:endParaRPr kumimoji="1" lang="ja-JP" altLang="en-US" dirty="0"/>
          </a:p>
        </p:txBody>
      </p:sp>
      <p:sp>
        <p:nvSpPr>
          <p:cNvPr id="3" name="コンテンツ プレースホルダー 2">
            <a:extLst>
              <a:ext uri="{FF2B5EF4-FFF2-40B4-BE49-F238E27FC236}">
                <a16:creationId xmlns:a16="http://schemas.microsoft.com/office/drawing/2014/main" id="{A2E6FF43-69FE-03B6-646D-E0C5AA401360}"/>
              </a:ext>
            </a:extLst>
          </p:cNvPr>
          <p:cNvSpPr>
            <a:spLocks noGrp="1"/>
          </p:cNvSpPr>
          <p:nvPr>
            <p:ph idx="1"/>
          </p:nvPr>
        </p:nvSpPr>
        <p:spPr/>
        <p:txBody>
          <a:bodyPr>
            <a:normAutofit fontScale="92500" lnSpcReduction="20000"/>
          </a:bodyPr>
          <a:lstStyle/>
          <a:p>
            <a:pPr marL="0" indent="0">
              <a:buNone/>
            </a:pPr>
            <a:r>
              <a:rPr kumimoji="1" lang="en-US" altLang="ja-JP" dirty="0"/>
              <a:t>I would rewrite Introduction as, e.g., the followings</a:t>
            </a:r>
          </a:p>
          <a:p>
            <a:pPr marL="514350" indent="-514350">
              <a:buFont typeface="+mj-lt"/>
              <a:buAutoNum type="arabicPeriod"/>
            </a:pPr>
            <a:r>
              <a:rPr lang="en-US" altLang="ja-JP" dirty="0"/>
              <a:t>Previous studies examining the effects of bank mergers on the borrowing conditions and the quantity of loans have obtained mixed results.</a:t>
            </a:r>
          </a:p>
          <a:p>
            <a:pPr marL="514350" indent="-514350">
              <a:buFont typeface="+mj-lt"/>
              <a:buAutoNum type="arabicPeriod"/>
            </a:pPr>
            <a:r>
              <a:rPr lang="en-US" altLang="ja-JP" dirty="0"/>
              <a:t>This may be due to the differences in banks’ and firms’ sizes and financial conditions.</a:t>
            </a:r>
          </a:p>
          <a:p>
            <a:pPr marL="514350" indent="-514350">
              <a:buFont typeface="+mj-lt"/>
              <a:buAutoNum type="arabicPeriod"/>
            </a:pPr>
            <a:r>
              <a:rPr lang="en-US" altLang="ja-JP" dirty="0"/>
              <a:t>I will examine the effects of bank mergers on the borrowing conditions and the quantity of loans depend on banks’ and firms’ sizes and financial conditions.</a:t>
            </a:r>
          </a:p>
          <a:p>
            <a:pPr marL="514350" indent="-514350">
              <a:buFont typeface="+mj-lt"/>
              <a:buAutoNum type="arabicPeriod"/>
            </a:pPr>
            <a:r>
              <a:rPr kumimoji="1" lang="en-US" altLang="ja-JP" dirty="0"/>
              <a:t>To do so, </a:t>
            </a:r>
            <a:r>
              <a:rPr lang="en-US" altLang="ja-JP" dirty="0"/>
              <a:t>Japan provides a good field since a variety of bank mergers occurred and a significant proportion of firms were zombies.</a:t>
            </a:r>
            <a:r>
              <a:rPr kumimoji="1" lang="en-US" altLang="ja-JP" dirty="0"/>
              <a:t> Moreover, information on bank-firm relationships is available.</a:t>
            </a:r>
          </a:p>
          <a:p>
            <a:pPr marL="514350" indent="-514350">
              <a:buFont typeface="+mj-lt"/>
              <a:buAutoNum type="arabicPeriod"/>
            </a:pPr>
            <a:r>
              <a:rPr lang="en-US" altLang="ja-JP" dirty="0"/>
              <a:t>We contribute the literature by distinguishing banks’ and firms’ sizes and financial conditions.</a:t>
            </a:r>
            <a:endParaRPr kumimoji="1" lang="ja-JP" altLang="en-US" dirty="0"/>
          </a:p>
        </p:txBody>
      </p:sp>
    </p:spTree>
    <p:extLst>
      <p:ext uri="{BB962C8B-B14F-4D97-AF65-F5344CB8AC3E}">
        <p14:creationId xmlns:p14="http://schemas.microsoft.com/office/powerpoint/2010/main" val="1670239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8FFC67-30B4-9870-0E20-3E4942E0A622}"/>
              </a:ext>
            </a:extLst>
          </p:cNvPr>
          <p:cNvSpPr>
            <a:spLocks noGrp="1"/>
          </p:cNvSpPr>
          <p:nvPr>
            <p:ph type="title"/>
          </p:nvPr>
        </p:nvSpPr>
        <p:spPr/>
        <p:txBody>
          <a:bodyPr/>
          <a:lstStyle/>
          <a:p>
            <a:r>
              <a:rPr kumimoji="1" lang="en-US" altLang="ja-JP" dirty="0"/>
              <a:t>Comment 2. </a:t>
            </a:r>
            <a:r>
              <a:rPr lang="en-US" altLang="ja-JP" dirty="0"/>
              <a:t>Methodology</a:t>
            </a:r>
            <a:endParaRPr kumimoji="1" lang="ja-JP" altLang="en-US" dirty="0"/>
          </a:p>
        </p:txBody>
      </p:sp>
      <p:sp>
        <p:nvSpPr>
          <p:cNvPr id="3" name="コンテンツ プレースホルダー 2">
            <a:extLst>
              <a:ext uri="{FF2B5EF4-FFF2-40B4-BE49-F238E27FC236}">
                <a16:creationId xmlns:a16="http://schemas.microsoft.com/office/drawing/2014/main" id="{864BAF31-86A0-7E29-E1AD-51DE423806AD}"/>
              </a:ext>
            </a:extLst>
          </p:cNvPr>
          <p:cNvSpPr>
            <a:spLocks noGrp="1"/>
          </p:cNvSpPr>
          <p:nvPr>
            <p:ph idx="1"/>
          </p:nvPr>
        </p:nvSpPr>
        <p:spPr/>
        <p:txBody>
          <a:bodyPr>
            <a:normAutofit lnSpcReduction="10000"/>
          </a:bodyPr>
          <a:lstStyle/>
          <a:p>
            <a:pPr marL="514350" indent="-514350">
              <a:buFont typeface="+mj-lt"/>
              <a:buAutoNum type="arabicPeriod"/>
            </a:pPr>
            <a:r>
              <a:rPr kumimoji="1" lang="en-US" altLang="ja-JP" dirty="0"/>
              <a:t>The author estimates (1) </a:t>
            </a:r>
            <a:r>
              <a:rPr lang="en-US" altLang="ja-JP" dirty="0"/>
              <a:t>linear regression models of the loan interest rate or the loan-to-asset ratio for the firms that continued relationships with their main banks and (2) </a:t>
            </a:r>
            <a:r>
              <a:rPr kumimoji="1" lang="en-US" altLang="ja-JP" dirty="0"/>
              <a:t>a logit model of the discontinuation of the relationships with firms’ main banks. As the author notices, the first regression can suffer from a survival bias. This bias is likely to be serious for zombie firms. Consider a two-step approach.</a:t>
            </a:r>
          </a:p>
          <a:p>
            <a:pPr marL="514350" indent="-514350">
              <a:buFont typeface="+mj-lt"/>
              <a:buAutoNum type="arabicPeriod"/>
            </a:pPr>
            <a:r>
              <a:rPr kumimoji="1" lang="en-US" altLang="ja-JP" dirty="0"/>
              <a:t>Why is the loan-to-asset ratio a good proxy for banks’ loan supply? Why not use the change in loans? </a:t>
            </a:r>
          </a:p>
          <a:p>
            <a:pPr marL="514350" indent="-514350">
              <a:buFont typeface="+mj-lt"/>
              <a:buAutoNum type="arabicPeriod"/>
            </a:pPr>
            <a:r>
              <a:rPr lang="en-US" altLang="ja-JP" dirty="0"/>
              <a:t>The author should control the ratio of short to long term loans in the regression of the interest rate.</a:t>
            </a:r>
            <a:endParaRPr kumimoji="1" lang="en-US" altLang="ja-JP" dirty="0"/>
          </a:p>
        </p:txBody>
      </p:sp>
    </p:spTree>
    <p:extLst>
      <p:ext uri="{BB962C8B-B14F-4D97-AF65-F5344CB8AC3E}">
        <p14:creationId xmlns:p14="http://schemas.microsoft.com/office/powerpoint/2010/main" val="157157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C4E511-0AC4-54D4-15E7-B0C4BA7642ED}"/>
              </a:ext>
            </a:extLst>
          </p:cNvPr>
          <p:cNvSpPr>
            <a:spLocks noGrp="1"/>
          </p:cNvSpPr>
          <p:nvPr>
            <p:ph type="title"/>
          </p:nvPr>
        </p:nvSpPr>
        <p:spPr/>
        <p:txBody>
          <a:bodyPr/>
          <a:lstStyle/>
          <a:p>
            <a:r>
              <a:rPr kumimoji="1" lang="en-US" altLang="ja-JP" dirty="0"/>
              <a:t>Comment 2. </a:t>
            </a:r>
            <a:r>
              <a:rPr lang="en-US" altLang="ja-JP" dirty="0"/>
              <a:t>Methodology</a:t>
            </a:r>
            <a:endParaRPr kumimoji="1" lang="ja-JP" altLang="en-US" dirty="0"/>
          </a:p>
        </p:txBody>
      </p:sp>
      <p:sp>
        <p:nvSpPr>
          <p:cNvPr id="3" name="コンテンツ プレースホルダー 2">
            <a:extLst>
              <a:ext uri="{FF2B5EF4-FFF2-40B4-BE49-F238E27FC236}">
                <a16:creationId xmlns:a16="http://schemas.microsoft.com/office/drawing/2014/main" id="{DA13E563-6D86-8BE8-417D-79E69C382FF3}"/>
              </a:ext>
            </a:extLst>
          </p:cNvPr>
          <p:cNvSpPr>
            <a:spLocks noGrp="1"/>
          </p:cNvSpPr>
          <p:nvPr>
            <p:ph idx="1"/>
          </p:nvPr>
        </p:nvSpPr>
        <p:spPr/>
        <p:txBody>
          <a:bodyPr>
            <a:normAutofit/>
          </a:bodyPr>
          <a:lstStyle/>
          <a:p>
            <a:pPr marL="514350" indent="-514350">
              <a:buFont typeface="+mj-lt"/>
              <a:buAutoNum type="arabicPeriod" startAt="4"/>
            </a:pPr>
            <a:r>
              <a:rPr lang="en-US" altLang="ja-JP" dirty="0"/>
              <a:t>In the logit model, the author focuses on whether the main bank relation ship was terminated or not. She can distinguish between the case when the submain or other relationships remained and the case when no relationships remained. </a:t>
            </a:r>
          </a:p>
          <a:p>
            <a:pPr marL="514350" indent="-514350">
              <a:buFont typeface="+mj-lt"/>
              <a:buAutoNum type="arabicPeriod" startAt="4"/>
            </a:pPr>
            <a:r>
              <a:rPr kumimoji="1" lang="en-US" altLang="ja-JP" dirty="0"/>
              <a:t>Among the control variables, tangibility (Property, plant, and equipment / Total assets) is defined quite differently from Almeida and </a:t>
            </a:r>
            <a:r>
              <a:rPr kumimoji="1" lang="en-US" altLang="ja-JP" dirty="0" err="1"/>
              <a:t>Campello</a:t>
            </a:r>
            <a:r>
              <a:rPr kumimoji="1" lang="en-US" altLang="ja-JP" dirty="0"/>
              <a:t> (2007, RFS). Specifically, cash and deposits and intangible capital, both are excluded from the author’s definition, play quite different roles in financial constraints. </a:t>
            </a:r>
          </a:p>
          <a:p>
            <a:pPr marL="514350" indent="-514350">
              <a:buFont typeface="+mj-lt"/>
              <a:buAutoNum type="arabicPeriod" startAt="4"/>
            </a:pPr>
            <a:endParaRPr kumimoji="1" lang="ja-JP" altLang="en-US" dirty="0"/>
          </a:p>
          <a:p>
            <a:endParaRPr kumimoji="1" lang="ja-JP" altLang="en-US" dirty="0"/>
          </a:p>
        </p:txBody>
      </p:sp>
    </p:spTree>
    <p:extLst>
      <p:ext uri="{BB962C8B-B14F-4D97-AF65-F5344CB8AC3E}">
        <p14:creationId xmlns:p14="http://schemas.microsoft.com/office/powerpoint/2010/main" val="83869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85C2DA-3D9F-599E-856B-F928F2DAFC7B}"/>
              </a:ext>
            </a:extLst>
          </p:cNvPr>
          <p:cNvSpPr>
            <a:spLocks noGrp="1"/>
          </p:cNvSpPr>
          <p:nvPr>
            <p:ph type="title"/>
          </p:nvPr>
        </p:nvSpPr>
        <p:spPr/>
        <p:txBody>
          <a:bodyPr/>
          <a:lstStyle/>
          <a:p>
            <a:r>
              <a:rPr kumimoji="1" lang="en-US" altLang="ja-JP" dirty="0"/>
              <a:t>Comment 3. </a:t>
            </a:r>
            <a:r>
              <a:rPr lang="en-US" altLang="ja-JP" dirty="0"/>
              <a:t>Rewrite h</a:t>
            </a:r>
            <a:r>
              <a:rPr kumimoji="1" lang="en-US" altLang="ja-JP" dirty="0"/>
              <a:t>ypotheses</a:t>
            </a:r>
            <a:endParaRPr kumimoji="1" lang="ja-JP" altLang="en-US" dirty="0"/>
          </a:p>
        </p:txBody>
      </p:sp>
      <p:sp>
        <p:nvSpPr>
          <p:cNvPr id="3" name="コンテンツ プレースホルダー 2">
            <a:extLst>
              <a:ext uri="{FF2B5EF4-FFF2-40B4-BE49-F238E27FC236}">
                <a16:creationId xmlns:a16="http://schemas.microsoft.com/office/drawing/2014/main" id="{87F36DB5-17F3-2B58-A2CE-E5B9B001CE9D}"/>
              </a:ext>
            </a:extLst>
          </p:cNvPr>
          <p:cNvSpPr>
            <a:spLocks noGrp="1"/>
          </p:cNvSpPr>
          <p:nvPr>
            <p:ph idx="1"/>
          </p:nvPr>
        </p:nvSpPr>
        <p:spPr/>
        <p:txBody>
          <a:bodyPr>
            <a:normAutofit/>
          </a:bodyPr>
          <a:lstStyle/>
          <a:p>
            <a:r>
              <a:rPr kumimoji="1" lang="en-US" altLang="ja-JP" dirty="0"/>
              <a:t>Focus on theoretical predictions </a:t>
            </a:r>
            <a:r>
              <a:rPr lang="en-US" altLang="ja-JP" dirty="0"/>
              <a:t>in hypotheses.</a:t>
            </a:r>
          </a:p>
          <a:p>
            <a:r>
              <a:rPr lang="en-US" altLang="ja-JP" dirty="0"/>
              <a:t>Hypothesis 1: </a:t>
            </a:r>
            <a:r>
              <a:rPr kumimoji="1" lang="en-US" altLang="ja-JP" dirty="0"/>
              <a:t>“For recent Japanese mergers, the overall effect on borrowers’ loan terms </a:t>
            </a:r>
            <a:r>
              <a:rPr kumimoji="1" lang="en-US" altLang="ja-JP" dirty="0">
                <a:solidFill>
                  <a:srgbClr val="FF0000"/>
                </a:solidFill>
              </a:rPr>
              <a:t>is likely to </a:t>
            </a:r>
            <a:r>
              <a:rPr kumimoji="1" lang="en-US" altLang="ja-JP" dirty="0"/>
              <a:t>be positive.” should be excluded.</a:t>
            </a:r>
          </a:p>
          <a:p>
            <a:r>
              <a:rPr lang="en-US" altLang="ja-JP" dirty="0"/>
              <a:t>Hypothesis 2: It is always true or too general to say that “The local market structure (i.e., the size of the merger and local market concentration) </a:t>
            </a:r>
            <a:r>
              <a:rPr lang="en-US" altLang="ja-JP" dirty="0">
                <a:solidFill>
                  <a:srgbClr val="FF0000"/>
                </a:solidFill>
              </a:rPr>
              <a:t>may </a:t>
            </a:r>
            <a:r>
              <a:rPr lang="en-US" altLang="ja-JP" dirty="0"/>
              <a:t>play a role in determining the sign and magnitude of the impacts on borrowers.”</a:t>
            </a:r>
            <a:r>
              <a:rPr kumimoji="1" lang="en-US" altLang="ja-JP" dirty="0"/>
              <a:t> Restate, for example, as “The positive effects of mergers on firm  financing </a:t>
            </a:r>
            <a:r>
              <a:rPr kumimoji="1" lang="en-US" altLang="ja-JP" dirty="0">
                <a:solidFill>
                  <a:srgbClr val="FF0000"/>
                </a:solidFill>
              </a:rPr>
              <a:t>is</a:t>
            </a:r>
            <a:r>
              <a:rPr kumimoji="1" lang="en-US" altLang="ja-JP" dirty="0"/>
              <a:t> weaker as the merger size or the degree of local market concentration increases.”</a:t>
            </a:r>
            <a:endParaRPr kumimoji="1" lang="ja-JP" altLang="en-US" dirty="0"/>
          </a:p>
        </p:txBody>
      </p:sp>
    </p:spTree>
    <p:extLst>
      <p:ext uri="{BB962C8B-B14F-4D97-AF65-F5344CB8AC3E}">
        <p14:creationId xmlns:p14="http://schemas.microsoft.com/office/powerpoint/2010/main" val="2971185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155CEF-844E-DF2A-9C0E-F585C6852E17}"/>
              </a:ext>
            </a:extLst>
          </p:cNvPr>
          <p:cNvSpPr>
            <a:spLocks noGrp="1"/>
          </p:cNvSpPr>
          <p:nvPr>
            <p:ph type="title"/>
          </p:nvPr>
        </p:nvSpPr>
        <p:spPr/>
        <p:txBody>
          <a:bodyPr/>
          <a:lstStyle/>
          <a:p>
            <a:r>
              <a:rPr kumimoji="1" lang="en-US" altLang="ja-JP" dirty="0"/>
              <a:t>Comment 3. </a:t>
            </a:r>
            <a:r>
              <a:rPr lang="en-US" altLang="ja-JP" dirty="0"/>
              <a:t>Rewrite h</a:t>
            </a:r>
            <a:r>
              <a:rPr kumimoji="1" lang="en-US" altLang="ja-JP" dirty="0"/>
              <a:t>ypotheses</a:t>
            </a:r>
            <a:endParaRPr kumimoji="1" lang="ja-JP" altLang="en-US" dirty="0"/>
          </a:p>
        </p:txBody>
      </p:sp>
      <p:sp>
        <p:nvSpPr>
          <p:cNvPr id="3" name="コンテンツ プレースホルダー 2">
            <a:extLst>
              <a:ext uri="{FF2B5EF4-FFF2-40B4-BE49-F238E27FC236}">
                <a16:creationId xmlns:a16="http://schemas.microsoft.com/office/drawing/2014/main" id="{8F419B23-0CC3-D924-11B9-1EBF624BA7D3}"/>
              </a:ext>
            </a:extLst>
          </p:cNvPr>
          <p:cNvSpPr>
            <a:spLocks noGrp="1"/>
          </p:cNvSpPr>
          <p:nvPr>
            <p:ph idx="1"/>
          </p:nvPr>
        </p:nvSpPr>
        <p:spPr/>
        <p:txBody>
          <a:bodyPr/>
          <a:lstStyle/>
          <a:p>
            <a:r>
              <a:rPr kumimoji="1" lang="en-US" altLang="ja-JP" dirty="0"/>
              <a:t>Hypothesis 3: Too vague to say “the impact of a merger on borrowers </a:t>
            </a:r>
            <a:r>
              <a:rPr kumimoji="1" lang="en-US" altLang="ja-JP" dirty="0">
                <a:solidFill>
                  <a:srgbClr val="FF0000"/>
                </a:solidFill>
              </a:rPr>
              <a:t>may largely </a:t>
            </a:r>
            <a:r>
              <a:rPr kumimoji="1" lang="en-US" altLang="ja-JP" dirty="0"/>
              <a:t>depend on the financial health of the banks involved in the merger.” </a:t>
            </a:r>
            <a:endParaRPr lang="en-US" altLang="ja-JP" dirty="0"/>
          </a:p>
          <a:p>
            <a:r>
              <a:rPr kumimoji="1" lang="en-US" altLang="ja-JP" dirty="0"/>
              <a:t>Moreover, in my view, how the impact of a merger depends on banks’ financial health is an important research question in this study. So, state clearly when good financial health results in favorable loan conditions and when not.</a:t>
            </a:r>
          </a:p>
          <a:p>
            <a:pPr marL="0" indent="0">
              <a:buNone/>
            </a:pPr>
            <a:endParaRPr kumimoji="1" lang="en-US" altLang="ja-JP" dirty="0"/>
          </a:p>
          <a:p>
            <a:endParaRPr kumimoji="1" lang="en-US" altLang="ja-JP" dirty="0"/>
          </a:p>
          <a:p>
            <a:endParaRPr kumimoji="1" lang="en-US" altLang="ja-JP" dirty="0"/>
          </a:p>
          <a:p>
            <a:endParaRPr lang="en-US" altLang="ja-JP" dirty="0"/>
          </a:p>
          <a:p>
            <a:pPr marL="0" indent="0">
              <a:buNone/>
            </a:pPr>
            <a:endParaRPr kumimoji="1" lang="ja-JP" altLang="en-US" dirty="0"/>
          </a:p>
        </p:txBody>
      </p:sp>
    </p:spTree>
    <p:extLst>
      <p:ext uri="{BB962C8B-B14F-4D97-AF65-F5344CB8AC3E}">
        <p14:creationId xmlns:p14="http://schemas.microsoft.com/office/powerpoint/2010/main" val="4109879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193</TotalTime>
  <Words>1038</Words>
  <Application>Microsoft Macintosh PowerPoint</Application>
  <PresentationFormat>ワイド画面</PresentationFormat>
  <Paragraphs>64</Paragraphs>
  <Slides>13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游ゴシック</vt:lpstr>
      <vt:lpstr>游ゴシック Light</vt:lpstr>
      <vt:lpstr>Arial</vt:lpstr>
      <vt:lpstr>Times New Roman</vt:lpstr>
      <vt:lpstr>Office テーマ</vt:lpstr>
      <vt:lpstr>Comments on “Impacts of Bank Mergers on Zombie Firms: Evidence from Japan” by Nguyen Thuy Linh</vt:lpstr>
      <vt:lpstr>Summary</vt:lpstr>
      <vt:lpstr>Overall assessment</vt:lpstr>
      <vt:lpstr>Comment 1. Specify research questions and clarify contributions in Introduction.</vt:lpstr>
      <vt:lpstr>Comment 1. Specify research questions and clarify contributions in Introduction.</vt:lpstr>
      <vt:lpstr>Comment 2. Methodology</vt:lpstr>
      <vt:lpstr>Comment 2. Methodology</vt:lpstr>
      <vt:lpstr>Comment 3. Rewrite hypotheses</vt:lpstr>
      <vt:lpstr>Comment 3. Rewrite hypotheses</vt:lpstr>
      <vt:lpstr>Comment 4. Terminology</vt:lpstr>
      <vt:lpstr>Other comments</vt:lpstr>
      <vt:lpstr>Minor comments</vt:lpstr>
      <vt:lpstr>Summary of my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薫 細野</dc:creator>
  <cp:lastModifiedBy>薫 細野</cp:lastModifiedBy>
  <cp:revision>25</cp:revision>
  <dcterms:created xsi:type="dcterms:W3CDTF">2024-10-09T04:21:31Z</dcterms:created>
  <dcterms:modified xsi:type="dcterms:W3CDTF">2024-10-13T12:34:52Z</dcterms:modified>
</cp:coreProperties>
</file>